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325" r:id="rId3"/>
    <p:sldId id="341" r:id="rId4"/>
    <p:sldId id="342" r:id="rId5"/>
    <p:sldId id="326" r:id="rId6"/>
    <p:sldId id="327" r:id="rId7"/>
    <p:sldId id="332" r:id="rId8"/>
    <p:sldId id="329" r:id="rId9"/>
    <p:sldId id="328" r:id="rId10"/>
    <p:sldId id="331" r:id="rId11"/>
    <p:sldId id="336" r:id="rId12"/>
    <p:sldId id="335" r:id="rId13"/>
    <p:sldId id="334" r:id="rId14"/>
    <p:sldId id="337" r:id="rId15"/>
    <p:sldId id="338" r:id="rId16"/>
    <p:sldId id="314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1" initials="P" lastIdx="1" clrIdx="0">
    <p:extLst>
      <p:ext uri="{19B8F6BF-5375-455C-9EA6-DF929625EA0E}">
        <p15:presenceInfo xmlns:p15="http://schemas.microsoft.com/office/powerpoint/2012/main" userId="PC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7" autoAdjust="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B2EA5-3ECF-47CF-AA08-AD4E4DE8FC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3A9A2-E403-4E07-A2B1-7CD8E6197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4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3A9A2-E403-4E07-A2B1-7CD8E61979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5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3A9A2-E403-4E07-A2B1-7CD8E61979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3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EF2884-4364-4922-9955-B6AD7C75F57F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0FF8-2C45-4279-90C4-65D9E95B16DF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2C92-325E-4C24-AC92-07EB7B2338D0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5955-A598-4125-8BA9-FFF20ED9C837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1D553-BD30-4190-86B9-7754234F03D6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81C-40A2-49EE-8062-F6705596595D}" type="datetime1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E827-4501-4860-9FE4-060088C1BD6E}" type="datetime1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6ED-27B8-4F43-93EB-924677982DC4}" type="datetime1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3E9-2414-4399-9BDF-D528C2B61656}" type="datetime1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C4996-0DB7-491B-A5F3-CBC829CDF999}" type="datetime1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27D48-9D15-4C1B-A7EF-8598EA04884B}" type="datetime1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64177D6-9C6F-4849-BF6C-94D9DFC3104A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tpprf.ru/upload/manuals/%D0%9C%D0%B5%D1%82%D0%BE%D0%B4%D0%B8%D0%BA%D0%B0%20%20%D0%BE%D0%BF%D1%80%D0%B5%D0%B4%D0%B5%D0%BB%D0%B5%D0%BD%D0%B8%D1%8F%20%D1%80%D0%B0%D0%B7%D0%BC%D0%B5%D1%80%D0%B0%20%D0%BF%D0%BB%D0%B0%D1%82%D1%8B.pdf" TargetMode="External"/><Relationship Id="rId2" Type="http://schemas.openxmlformats.org/officeDocument/2006/relationships/hyperlink" Target="https://uslugi.tpprf.ru/upload/%D0%9F%D1%80%D0%B8%D0%BA%D0%B0%D0%B7_118_%D0%BE%D1%82_2812201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rification.tpprf.ru/search/tende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9252EE-9ECD-0BB9-0E8D-1F4C614019FA}"/>
              </a:ext>
            </a:extLst>
          </p:cNvPr>
          <p:cNvSpPr txBox="1"/>
          <p:nvPr/>
        </p:nvSpPr>
        <p:spPr>
          <a:xfrm>
            <a:off x="-1" y="2935225"/>
            <a:ext cx="12192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оформления , удостоверения и выдачи сертификатов о происхождении товаров, а также других документов, связанных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осуществлением внешнеэкономической деятельности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DF08-F0CF-190D-FFB3-9575758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0" y="440519"/>
            <a:ext cx="10419761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товаров, ввозимых из РФ в Республику Сербию (форма СТ-2)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61176-F90C-46D5-4174-CD312B3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D9A8B-2C71-4289-1E62-BFC8B0131AAA}"/>
              </a:ext>
            </a:extLst>
          </p:cNvPr>
          <p:cNvSpPr txBox="1"/>
          <p:nvPr/>
        </p:nvSpPr>
        <p:spPr>
          <a:xfrm>
            <a:off x="4608576" y="1332300"/>
            <a:ext cx="7269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/>
              <a:t>Сертификаты формы СТ-2 </a:t>
            </a:r>
            <a:r>
              <a:rPr lang="ru-RU" sz="1800" dirty="0"/>
              <a:t>являются преференциальными. При наличии преференциальных сертификатов российские товары полностью или частично освобождаются от таможенных пошлин в стране ввоза.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A54C1-93BA-30BC-D799-A67E1F8E1368}"/>
              </a:ext>
            </a:extLst>
          </p:cNvPr>
          <p:cNvSpPr txBox="1"/>
          <p:nvPr/>
        </p:nvSpPr>
        <p:spPr>
          <a:xfrm>
            <a:off x="4608576" y="2367957"/>
            <a:ext cx="711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Бланк оформляется на русском и английском языках на бумаге с защитной сеткой или защитным цветовым полем синего оттенка.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54A3E-5D01-C711-53E2-E0064A24D768}"/>
              </a:ext>
            </a:extLst>
          </p:cNvPr>
          <p:cNvSpPr txBox="1"/>
          <p:nvPr/>
        </p:nvSpPr>
        <p:spPr>
          <a:xfrm>
            <a:off x="4608576" y="3137972"/>
            <a:ext cx="591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Сертификат СТ-2 оформляется на </a:t>
            </a:r>
            <a:r>
              <a:rPr lang="ru-RU" dirty="0">
                <a:solidFill>
                  <a:srgbClr val="FF0000"/>
                </a:solidFill>
              </a:rPr>
              <a:t>каждую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партию товара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A3873-46E5-AFCA-6511-93F199779EB5}"/>
              </a:ext>
            </a:extLst>
          </p:cNvPr>
          <p:cNvSpPr txBox="1"/>
          <p:nvPr/>
        </p:nvSpPr>
        <p:spPr>
          <a:xfrm>
            <a:off x="4614841" y="3652013"/>
            <a:ext cx="726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Срок действия сертификата СТ-2 составляет </a:t>
            </a:r>
            <a:r>
              <a:rPr lang="ru-RU" dirty="0">
                <a:solidFill>
                  <a:srgbClr val="FF0000"/>
                </a:solidFill>
              </a:rPr>
              <a:t>12 месяцев </a:t>
            </a:r>
            <a:r>
              <a:rPr lang="ru-RU" dirty="0"/>
              <a:t>с даты его удостоверения ТПП.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E84363-D54E-82BA-6BF7-5A1912626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0" y="1314112"/>
            <a:ext cx="3681330" cy="510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68452475-0B7B-F471-13F0-A1B93667DE9A}"/>
              </a:ext>
            </a:extLst>
          </p:cNvPr>
          <p:cNvSpPr/>
          <p:nvPr/>
        </p:nvSpPr>
        <p:spPr>
          <a:xfrm>
            <a:off x="3297308" y="1532266"/>
            <a:ext cx="820132" cy="377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B95B56D-967B-E308-5D49-0D7F27D44D5D}"/>
              </a:ext>
            </a:extLst>
          </p:cNvPr>
          <p:cNvSpPr/>
          <p:nvPr/>
        </p:nvSpPr>
        <p:spPr>
          <a:xfrm>
            <a:off x="1840221" y="3573196"/>
            <a:ext cx="414779" cy="5254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3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DF08-F0CF-190D-FFB3-9575758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0" y="440519"/>
            <a:ext cx="10419761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товаров, ввозимых из РФ в Республику Сербию (форма СТ-3)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61176-F90C-46D5-4174-CD312B3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06059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11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71935-900F-210A-EBD5-C320CCE9C73E}"/>
              </a:ext>
            </a:extLst>
          </p:cNvPr>
          <p:cNvSpPr txBox="1"/>
          <p:nvPr/>
        </p:nvSpPr>
        <p:spPr>
          <a:xfrm>
            <a:off x="6921560" y="1423017"/>
            <a:ext cx="47096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Необходимые документы: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письменное заявление за подписью руководителя, указывается  номер и дата контракта, инвойс, наименование и адрес импортера, средства транспорта и маршрут  следования, наименование и адрес импортера, количество мест, вид упаковки, страна назначения, количественные характеристики;</a:t>
            </a:r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акт экспертизы, выданный экспертной организацией;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5DD71-BBA0-F118-A852-DE2CE57E65D7}"/>
              </a:ext>
            </a:extLst>
          </p:cNvPr>
          <p:cNvSpPr txBox="1"/>
          <p:nvPr/>
        </p:nvSpPr>
        <p:spPr>
          <a:xfrm>
            <a:off x="2211857" y="5794797"/>
            <a:ext cx="2479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 заявления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B0D5B3-DCB0-2EB8-9DAB-B0A42A13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0" t="19657" r="19278" b="10117"/>
          <a:stretch/>
        </p:blipFill>
        <p:spPr>
          <a:xfrm>
            <a:off x="393391" y="1569321"/>
            <a:ext cx="6280537" cy="41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3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BF92E-72F7-917A-3344-E64BD80A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402812"/>
            <a:ext cx="10064357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 формы СТ-3 на товары, вывозимые из РФ в Исламскую Республику Иран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1E2C3A-23E4-CF50-0733-C0E2366B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18529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EA1F61-1C04-ABE0-8EF5-6CBF7E520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2" y="1253310"/>
            <a:ext cx="3653449" cy="51652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A98AF-09C5-E8CA-3630-75779E26EEED}"/>
              </a:ext>
            </a:extLst>
          </p:cNvPr>
          <p:cNvSpPr txBox="1"/>
          <p:nvPr/>
        </p:nvSpPr>
        <p:spPr>
          <a:xfrm>
            <a:off x="5093208" y="1296174"/>
            <a:ext cx="669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spcBef>
                <a:spcPts val="1000"/>
              </a:spcBef>
              <a:spcAft>
                <a:spcPts val="200"/>
              </a:spcAft>
            </a:pPr>
            <a:r>
              <a:rPr lang="ru-RU" sz="1800" b="1" dirty="0"/>
              <a:t>Сертификаты формы СТ-3 </a:t>
            </a:r>
            <a:r>
              <a:rPr lang="ru-RU" sz="1800" dirty="0"/>
              <a:t>выдаются на товары вывозимые из Российской Федерации  в Исламскую Республику Иран.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A2E76-0983-AE6F-DB12-CB9C1807F65E}"/>
              </a:ext>
            </a:extLst>
          </p:cNvPr>
          <p:cNvSpPr txBox="1"/>
          <p:nvPr/>
        </p:nvSpPr>
        <p:spPr>
          <a:xfrm>
            <a:off x="5093207" y="2087283"/>
            <a:ext cx="669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Выдается до и во время непосредственного экспорта товара (прохождения таможенных формальностей для отправки груза грузополучателю).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96A1C-4F85-4D12-BF49-EC3896A57035}"/>
              </a:ext>
            </a:extLst>
          </p:cNvPr>
          <p:cNvSpPr txBox="1"/>
          <p:nvPr/>
        </p:nvSpPr>
        <p:spPr>
          <a:xfrm>
            <a:off x="5093207" y="3105834"/>
            <a:ext cx="656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Сертификат оформляется и выдается в дном оригинале и двух копиях.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06F15-F4FC-994D-6547-D9B4C13E026B}"/>
              </a:ext>
            </a:extLst>
          </p:cNvPr>
          <p:cNvSpPr txBox="1"/>
          <p:nvPr/>
        </p:nvSpPr>
        <p:spPr>
          <a:xfrm>
            <a:off x="5093207" y="3870776"/>
            <a:ext cx="656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Срок действия сертификата СТ-3 составляет </a:t>
            </a:r>
            <a:r>
              <a:rPr lang="ru-RU" dirty="0">
                <a:solidFill>
                  <a:srgbClr val="FF0000"/>
                </a:solidFill>
              </a:rPr>
              <a:t>12 месяцев </a:t>
            </a:r>
            <a:r>
              <a:rPr lang="ru-RU" dirty="0"/>
              <a:t>с даты его выдачи.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E46225F-D7A8-A4F2-357D-F86AAA83235D}"/>
              </a:ext>
            </a:extLst>
          </p:cNvPr>
          <p:cNvSpPr/>
          <p:nvPr/>
        </p:nvSpPr>
        <p:spPr>
          <a:xfrm>
            <a:off x="3205868" y="1500056"/>
            <a:ext cx="820132" cy="377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43B9CCF-E8D0-A537-DB44-96CF056520C3}"/>
              </a:ext>
            </a:extLst>
          </p:cNvPr>
          <p:cNvSpPr/>
          <p:nvPr/>
        </p:nvSpPr>
        <p:spPr>
          <a:xfrm>
            <a:off x="1840221" y="3573196"/>
            <a:ext cx="414779" cy="5254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DF08-F0CF-190D-FFB3-9575758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0" y="440519"/>
            <a:ext cx="10419761" cy="62268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 формы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EAV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товары, ввозимые из РФ в Социалистическую Республику Вьетнам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EAV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61176-F90C-46D5-4174-CD312B3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37997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71935-900F-210A-EBD5-C320CCE9C73E}"/>
              </a:ext>
            </a:extLst>
          </p:cNvPr>
          <p:cNvSpPr txBox="1"/>
          <p:nvPr/>
        </p:nvSpPr>
        <p:spPr>
          <a:xfrm>
            <a:off x="4453795" y="2222294"/>
            <a:ext cx="764393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/>
              <a:t>Необходимые документы: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письменное заявление за подписью руководителя, указываются реквизиты документа, на основании которого экспортируется товар, наименование и адрес импортера, а также грузополучателя, средства транспорта, маршрут следования, наименование товара количество мест, вид упаковки, количественные характеристики, страна назначения, и иные сведения;</a:t>
            </a:r>
          </a:p>
          <a:p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акт экспертизы, выданный экспертной организацией;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копия экспортного контракта, инвойсы (заверенные)</a:t>
            </a:r>
          </a:p>
          <a:p>
            <a:pPr algn="just"/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заявитель обязан хранить полученную форму сертификата </a:t>
            </a:r>
            <a:r>
              <a:rPr lang="en-US" sz="1700" dirty="0"/>
              <a:t>EAV</a:t>
            </a:r>
            <a:r>
              <a:rPr lang="ru-RU" sz="1700" dirty="0"/>
              <a:t> </a:t>
            </a:r>
            <a:r>
              <a:rPr lang="ru-RU" sz="1700" dirty="0">
                <a:solidFill>
                  <a:srgbClr val="FF0000"/>
                </a:solidFill>
              </a:rPr>
              <a:t>не менее 3 лет </a:t>
            </a:r>
            <a:r>
              <a:rPr lang="ru-RU" sz="1700" dirty="0"/>
              <a:t>с даты получения сертификата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6C944E-AE7A-DDEE-4FAD-54EC0623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6" y="1313399"/>
            <a:ext cx="3664039" cy="517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D131A20B-3884-3C39-0A02-4C9668FB2680}"/>
              </a:ext>
            </a:extLst>
          </p:cNvPr>
          <p:cNvSpPr/>
          <p:nvPr/>
        </p:nvSpPr>
        <p:spPr>
          <a:xfrm>
            <a:off x="3242444" y="1495925"/>
            <a:ext cx="820132" cy="377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199E7C-9978-69AC-E6D7-D82FD943D8EA}"/>
              </a:ext>
            </a:extLst>
          </p:cNvPr>
          <p:cNvSpPr/>
          <p:nvPr/>
        </p:nvSpPr>
        <p:spPr>
          <a:xfrm>
            <a:off x="1831077" y="3501908"/>
            <a:ext cx="414779" cy="5254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E9613-9491-DC68-CE97-D42F5B86E598}"/>
              </a:ext>
            </a:extLst>
          </p:cNvPr>
          <p:cNvSpPr txBox="1"/>
          <p:nvPr/>
        </p:nvSpPr>
        <p:spPr>
          <a:xfrm>
            <a:off x="4697725" y="5899806"/>
            <a:ext cx="715607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/>
              <a:t>Сертификат </a:t>
            </a:r>
            <a:r>
              <a:rPr lang="en-US" sz="1700" dirty="0"/>
              <a:t>EAV </a:t>
            </a:r>
            <a:r>
              <a:rPr lang="ru-RU" sz="1700" dirty="0"/>
              <a:t>выдается </a:t>
            </a:r>
            <a:r>
              <a:rPr lang="ru-RU" sz="1700" dirty="0">
                <a:solidFill>
                  <a:srgbClr val="FF0000"/>
                </a:solidFill>
              </a:rPr>
              <a:t>на одну партию </a:t>
            </a:r>
            <a:r>
              <a:rPr lang="ru-RU" sz="1700" dirty="0"/>
              <a:t>товара</a:t>
            </a:r>
            <a:r>
              <a:rPr lang="en-US" sz="1700" dirty="0"/>
              <a:t>.</a:t>
            </a:r>
            <a:endParaRPr lang="ru-RU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438DE-893E-CA18-DD50-4861FFB4A157}"/>
              </a:ext>
            </a:extLst>
          </p:cNvPr>
          <p:cNvSpPr txBox="1"/>
          <p:nvPr/>
        </p:nvSpPr>
        <p:spPr>
          <a:xfrm>
            <a:off x="4453795" y="1313399"/>
            <a:ext cx="764393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700" b="1" dirty="0"/>
              <a:t>Сертификаты формы </a:t>
            </a:r>
            <a:r>
              <a:rPr lang="en-US" sz="1700" b="1" dirty="0"/>
              <a:t>EAV</a:t>
            </a:r>
            <a:r>
              <a:rPr lang="ru-RU" sz="1700" b="1" dirty="0"/>
              <a:t> </a:t>
            </a:r>
            <a:r>
              <a:rPr lang="ru-RU" sz="1700" dirty="0"/>
              <a:t>являются преференциальными. При наличии преференциальных сертификатов российские товары полностью или частично освобождаются от таможенных пошлин в стране ввоза</a:t>
            </a:r>
            <a:r>
              <a:rPr lang="en-US" sz="1700" dirty="0"/>
              <a:t> </a:t>
            </a:r>
            <a:r>
              <a:rPr lang="ru-RU" sz="1700" dirty="0"/>
              <a:t>(Вьетнам). </a:t>
            </a:r>
          </a:p>
        </p:txBody>
      </p:sp>
    </p:spTree>
    <p:extLst>
      <p:ext uri="{BB962C8B-B14F-4D97-AF65-F5344CB8AC3E}">
        <p14:creationId xmlns:p14="http://schemas.microsoft.com/office/powerpoint/2010/main" val="6468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F03151-D088-A271-9790-A885E33E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A78AC-73A0-5CB5-164F-5CC0CE7FF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" y="1323475"/>
            <a:ext cx="3637899" cy="51444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BE7A28-6218-DEBE-36B9-2CD831D5FCE1}"/>
              </a:ext>
            </a:extLst>
          </p:cNvPr>
          <p:cNvSpPr txBox="1">
            <a:spLocks/>
          </p:cNvSpPr>
          <p:nvPr/>
        </p:nvSpPr>
        <p:spPr>
          <a:xfrm>
            <a:off x="1772239" y="464883"/>
            <a:ext cx="10419761" cy="622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на некоторые виды зерновой  продукции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520D3-80C3-FED3-A7A2-0D646E43FFDA}"/>
              </a:ext>
            </a:extLst>
          </p:cNvPr>
          <p:cNvSpPr txBox="1"/>
          <p:nvPr/>
        </p:nvSpPr>
        <p:spPr>
          <a:xfrm>
            <a:off x="4539687" y="1323475"/>
            <a:ext cx="743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Bef>
                <a:spcPts val="1000"/>
              </a:spcBef>
              <a:spcAft>
                <a:spcPts val="200"/>
              </a:spcAft>
            </a:pPr>
            <a:r>
              <a:rPr lang="ru-RU" b="1" dirty="0"/>
              <a:t>Сертификаты на зерно </a:t>
            </a:r>
            <a:r>
              <a:rPr lang="ru-RU" dirty="0"/>
              <a:t>выдаются в страны Европейского союза при поставках в страны Европейского союза зерновых культур трех видов- </a:t>
            </a:r>
            <a:r>
              <a:rPr lang="ru-RU" b="1" dirty="0"/>
              <a:t>пшеница, кукуруза и ячмень </a:t>
            </a:r>
            <a:r>
              <a:rPr lang="ru-RU" dirty="0"/>
              <a:t>в рамках </a:t>
            </a:r>
            <a:r>
              <a:rPr lang="ru-RU" dirty="0" err="1"/>
              <a:t>непреференцированной</a:t>
            </a:r>
            <a:r>
              <a:rPr lang="ru-RU" dirty="0"/>
              <a:t> торговли с применением тарифных квот.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0B87F-A55C-6A19-DD8E-82D249FFB75C}"/>
              </a:ext>
            </a:extLst>
          </p:cNvPr>
          <p:cNvSpPr txBox="1"/>
          <p:nvPr/>
        </p:nvSpPr>
        <p:spPr>
          <a:xfrm>
            <a:off x="4539687" y="2688101"/>
            <a:ext cx="711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Бланк  имеет фон светло-желтого цвета со специальной защитой (</a:t>
            </a:r>
            <a:r>
              <a:rPr lang="ru-RU" dirty="0" err="1"/>
              <a:t>блокперфектный</a:t>
            </a:r>
            <a:r>
              <a:rPr lang="ru-RU" dirty="0"/>
              <a:t> рисунок).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9206A-C07C-085F-04A1-161D28CFAEE4}"/>
              </a:ext>
            </a:extLst>
          </p:cNvPr>
          <p:cNvSpPr txBox="1"/>
          <p:nvPr/>
        </p:nvSpPr>
        <p:spPr>
          <a:xfrm>
            <a:off x="4539687" y="3526343"/>
            <a:ext cx="72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Срок действия сертификата составляет </a:t>
            </a:r>
            <a:r>
              <a:rPr lang="ru-RU" dirty="0">
                <a:solidFill>
                  <a:srgbClr val="FF0000"/>
                </a:solidFill>
              </a:rPr>
              <a:t>12 месяцев </a:t>
            </a:r>
            <a:r>
              <a:rPr lang="ru-RU" dirty="0"/>
              <a:t>с даты его выдачи.</a:t>
            </a:r>
          </a:p>
        </p:txBody>
      </p:sp>
    </p:spTree>
    <p:extLst>
      <p:ext uri="{BB962C8B-B14F-4D97-AF65-F5344CB8AC3E}">
        <p14:creationId xmlns:p14="http://schemas.microsoft.com/office/powerpoint/2010/main" val="83311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DD49D-BC26-7C97-AECF-94D894EE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40" y="402812"/>
            <a:ext cx="10091789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Удостоверение документов, связанных с осуществлением внешнеэкономической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61184C-9896-57BC-8D51-E47698EC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2910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64DCF-F534-30CA-AEB9-97984C1CED99}"/>
              </a:ext>
            </a:extLst>
          </p:cNvPr>
          <p:cNvSpPr txBox="1"/>
          <p:nvPr/>
        </p:nvSpPr>
        <p:spPr>
          <a:xfrm>
            <a:off x="832104" y="1449970"/>
            <a:ext cx="106619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latin typeface="+mj-lt"/>
              </a:rPr>
              <a:t>Удостоверению подлежат следующие внешнеэкономические документы: </a:t>
            </a:r>
            <a:endParaRPr lang="ru-RU" sz="1800" dirty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счета,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фитосанитарные, ветеринарные и гигиенические сертификаты,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упаковочные листы,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коносаменты,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доверенности на право совершения действий за границей,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учредительные документы (их нотариально заверенные копии).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800" dirty="0">
                <a:latin typeface="+mj-lt"/>
              </a:rPr>
              <a:t>Основанием для удостоверения документа, связанного с осуществлением внешнеэкономической деятельности, является письменное заявление заинтересованного юридического или физического лица (предпринимателя) с просьбой удостоверить представленный документ, за подписью руководителя или уполномоченного лица, с указанием для каких целей требуется удостоверение данного документа.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800" dirty="0">
                <a:latin typeface="+mj-lt"/>
              </a:rPr>
              <a:t>Основанием для удостоверения сертификатов любой формы является акт экспертизы, выполненный экспертной организацией ТПП.</a:t>
            </a:r>
          </a:p>
        </p:txBody>
      </p:sp>
    </p:spTree>
    <p:extLst>
      <p:ext uri="{BB962C8B-B14F-4D97-AF65-F5344CB8AC3E}">
        <p14:creationId xmlns:p14="http://schemas.microsoft.com/office/powerpoint/2010/main" val="75857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C1B5D29-DB9F-9470-E97A-EA49373168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00922" y="3064605"/>
            <a:ext cx="9601200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b="1" i="1" dirty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2862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0172-D24A-3A8A-EBE9-FCED912C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309" y="393191"/>
            <a:ext cx="9601200" cy="646331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A6860-8C1C-BFD5-92D1-F8F98B9F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99D6C-CC1D-DE08-330D-40E567F94135}"/>
              </a:ext>
            </a:extLst>
          </p:cNvPr>
          <p:cNvSpPr txBox="1"/>
          <p:nvPr/>
        </p:nvSpPr>
        <p:spPr>
          <a:xfrm>
            <a:off x="722376" y="1442761"/>
            <a:ext cx="1095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Торгово-промышленные палаты в Российской Федерации, удостоверяют сертификаты о происхождении товара, а также другие документы, связанные с осуществлением внешнеэкономической деятельности.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50BEE-29FF-34B4-C2FE-D97739475692}"/>
              </a:ext>
            </a:extLst>
          </p:cNvPr>
          <p:cNvSpPr txBox="1"/>
          <p:nvPr/>
        </p:nvSpPr>
        <p:spPr>
          <a:xfrm>
            <a:off x="691757" y="3349166"/>
            <a:ext cx="1098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! ! !</a:t>
            </a:r>
            <a:r>
              <a:rPr lang="ru-RU" dirty="0"/>
              <a:t> Не все ТПП имеют право удостоверять сертификаты о происхождении товара.</a:t>
            </a:r>
            <a:endParaRPr lang="en-US" dirty="0"/>
          </a:p>
          <a:p>
            <a:pPr algn="just"/>
            <a:r>
              <a:rPr lang="ru-RU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 tooltip="Приказ ТПП России № 118 от 28 декабря 2018 года  «Об утверждении перечня торгово-промышленных палат в Российской Федерации, уполномоченных удостоверять сертификаты о происхождении товара, а также другие документы, связанные с осуществлением внешнеэкономической деятельности»."/>
              </a:rPr>
              <a:t>Приказ ТПП России № 118 от 28 декабря 2018 года  «Об утверждении перечня торгово-промышленных палат в Российской Федерации, уполномоченных удостоверять сертификаты о происхождении товара, а также другие документы, связанные с осуществлением внешнеэкономической деятельности».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0A374-2B75-E7FB-FAD4-CD17DABC3236}"/>
              </a:ext>
            </a:extLst>
          </p:cNvPr>
          <p:cNvSpPr txBox="1"/>
          <p:nvPr/>
        </p:nvSpPr>
        <p:spPr>
          <a:xfrm>
            <a:off x="722376" y="2211821"/>
            <a:ext cx="10954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/>
              <a:t>Сотрудники ТПП должны быть аттестованы в ТПП России (один раз в 3 года) по следующим направлениям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Экспертиза по определению страны  происхождения товаров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Удостоверение сертификатов  происхождения товаров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BFB89-D3A5-9B81-1BCA-5BEEA748D441}"/>
              </a:ext>
            </a:extLst>
          </p:cNvPr>
          <p:cNvSpPr txBox="1"/>
          <p:nvPr/>
        </p:nvSpPr>
        <p:spPr>
          <a:xfrm>
            <a:off x="722376" y="4704300"/>
            <a:ext cx="1095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Сертификаты о происхождении товара оформляются на </a:t>
            </a:r>
            <a:r>
              <a:rPr lang="ru-RU" dirty="0">
                <a:solidFill>
                  <a:srgbClr val="FF0000"/>
                </a:solidFill>
              </a:rPr>
              <a:t>основании актов экспертизы, </a:t>
            </a:r>
            <a:r>
              <a:rPr lang="ru-RU" dirty="0"/>
              <a:t>составляемых экспертными организациями в порядке, определяемом методиками по каждому виду сертификатов.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BF0F9-ECB7-9CC1-4170-9746A0EC38D4}"/>
              </a:ext>
            </a:extLst>
          </p:cNvPr>
          <p:cNvSpPr txBox="1"/>
          <p:nvPr/>
        </p:nvSpPr>
        <p:spPr>
          <a:xfrm>
            <a:off x="691757" y="5543015"/>
            <a:ext cx="10985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Методика определения размера платы за проведение экспертизы по определению страны происхождения товара (с составлением акта экспертизы) для целей оформления сертификатов о происхождении товара.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1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E5A13-AA74-B24B-5C65-C572F459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29" y="394595"/>
            <a:ext cx="9601200" cy="602101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Критерии определения страны происхождения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45039A-9E7A-4BA9-BC43-F3C249DA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42839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19538-A298-83A3-B405-0FAE05E3B761}"/>
              </a:ext>
            </a:extLst>
          </p:cNvPr>
          <p:cNvSpPr txBox="1"/>
          <p:nvPr/>
        </p:nvSpPr>
        <p:spPr>
          <a:xfrm>
            <a:off x="722376" y="1421999"/>
            <a:ext cx="11055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Решением Совета Евразийской экономической комиссии от 13 июля 2018 г. № 49 товар будет считаться происходящим из страны, если он полностью получен или произведен, или подвергнут достаточной обработке/переработке на ее территории.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AE587-185F-3263-9D41-8AD2DF4FCB66}"/>
              </a:ext>
            </a:extLst>
          </p:cNvPr>
          <p:cNvSpPr txBox="1"/>
          <p:nvPr/>
        </p:nvSpPr>
        <p:spPr>
          <a:xfrm>
            <a:off x="722376" y="2563999"/>
            <a:ext cx="10991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Если при производстве конечного товара применяются материалы третьих  стран, то товар будет считаться происходящим из страны при условии выполнения критерия достаточной обработки/переработки.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4C788-C710-CDF3-803E-F7FCAC698A5B}"/>
              </a:ext>
            </a:extLst>
          </p:cNvPr>
          <p:cNvSpPr txBox="1"/>
          <p:nvPr/>
        </p:nvSpPr>
        <p:spPr>
          <a:xfrm>
            <a:off x="731520" y="3358510"/>
            <a:ext cx="1105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Критерии достаточной обработки/переработки:</a:t>
            </a:r>
          </a:p>
          <a:p>
            <a:pPr marL="342900" indent="-342900" algn="just">
              <a:buAutoNum type="arabicPeriod"/>
            </a:pPr>
            <a:r>
              <a:rPr lang="ru-RU" dirty="0"/>
              <a:t>В результате осуществления операций по переработке или производству классификационный код товара в соответствии с Гармонизированной системой отличается на уровне любого из первых четырех знаков классификационного когда </a:t>
            </a:r>
            <a:r>
              <a:rPr lang="ru-RU" dirty="0" err="1"/>
              <a:t>непроисходящих</a:t>
            </a:r>
            <a:r>
              <a:rPr lang="ru-RU" dirty="0"/>
              <a:t> материалов, использованных в производстве такого товара.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58E80-09CD-DDD2-C96A-4DF6612C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33" t="48400" r="18867" b="20735"/>
          <a:stretch/>
        </p:blipFill>
        <p:spPr>
          <a:xfrm>
            <a:off x="7781544" y="4593341"/>
            <a:ext cx="3822192" cy="1685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20C47E-AFA1-490E-2328-5DEB435A32C6}"/>
              </a:ext>
            </a:extLst>
          </p:cNvPr>
          <p:cNvSpPr txBox="1"/>
          <p:nvPr/>
        </p:nvSpPr>
        <p:spPr>
          <a:xfrm>
            <a:off x="731520" y="4707019"/>
            <a:ext cx="6726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 Стоимость </a:t>
            </a:r>
            <a:r>
              <a:rPr lang="ru-RU" dirty="0" err="1"/>
              <a:t>непроисходящих</a:t>
            </a:r>
            <a:r>
              <a:rPr lang="ru-RU" dirty="0"/>
              <a:t> материалов, использованных при выполнении операций по переработке или производству в такой стране не превышает 50% стоимости такого товара на условиях «франко-завод» (определяется по формуле).</a:t>
            </a:r>
          </a:p>
        </p:txBody>
      </p:sp>
    </p:spTree>
    <p:extLst>
      <p:ext uri="{BB962C8B-B14F-4D97-AF65-F5344CB8AC3E}">
        <p14:creationId xmlns:p14="http://schemas.microsoft.com/office/powerpoint/2010/main" val="216339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9DDE0-6703-C970-0789-8BACDDF7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317" y="417670"/>
            <a:ext cx="9601200" cy="622683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документов, предъявляемых эксперту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7385D5-AA0B-B92C-67AD-63C351C2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DB5AE-7B70-3BE0-44CB-C182E0010F0A}"/>
              </a:ext>
            </a:extLst>
          </p:cNvPr>
          <p:cNvSpPr txBox="1"/>
          <p:nvPr/>
        </p:nvSpPr>
        <p:spPr>
          <a:xfrm>
            <a:off x="576543" y="1450369"/>
            <a:ext cx="11404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Документы, подтверждающие факт регистрации заявителя и право заниматься коммерческой деятельностью (устав,  учредительные документы, лицензия и т.д.)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Товаросопроводительные документы: контракт, транспортная накладная, счет-фактура и другие документы.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Документы, подтверждающие получение и происхождение товара, материалов и продуктов.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Документы, подтверждающие факт изготовления экспортируемого товара: ТУ, ТИ, штатное расписание, договор аренды.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Документы, подтверждающие факт приобретения товара: договор, счет, накладная/коносамент и т.д.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Ветеринарное свидетельство, если экспортируемый товар – животные, меха, кожевенное сырье, карантинный сертификат,  если товар имеет растительное происхождение;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 случае необходимости расчета процента стоимости </a:t>
            </a:r>
            <a:r>
              <a:rPr lang="ru-RU" dirty="0" err="1"/>
              <a:t>непроисходящих</a:t>
            </a:r>
            <a:r>
              <a:rPr lang="ru-RU" dirty="0"/>
              <a:t> материалов в стоимости конечного товара на условиях «франко-завод»: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копии договоров и первичных учетных документов, подтверждающих закупку материалов;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калькуляцию цены единицы товара на условиях «франко-завод»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копии бухгалтерских документов, подтверждающих расходы, связанные с производством конечного товара, которые подлежат включению в расчет цены конечного товара.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FF19F-F046-730E-B30A-A55AE7BEC4E8}"/>
              </a:ext>
            </a:extLst>
          </p:cNvPr>
          <p:cNvSpPr txBox="1"/>
          <p:nvPr/>
        </p:nvSpPr>
        <p:spPr>
          <a:xfrm flipH="1">
            <a:off x="868680" y="5706204"/>
            <a:ext cx="1118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/>
              <a:t>При наличии технической возможности возможна подача заявки посредством цифровых платформ ТПП России и АО «РЭЦ» - «Одно окно».</a:t>
            </a:r>
          </a:p>
        </p:txBody>
      </p:sp>
    </p:spTree>
    <p:extLst>
      <p:ext uri="{BB962C8B-B14F-4D97-AF65-F5344CB8AC3E}">
        <p14:creationId xmlns:p14="http://schemas.microsoft.com/office/powerpoint/2010/main" val="297323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927F3-014B-AD0C-139B-6E00D1F9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402812"/>
            <a:ext cx="10454640" cy="622683"/>
          </a:xfrm>
        </p:spPr>
        <p:txBody>
          <a:bodyPr anchor="ctr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 общей формы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2DC8D-8AFF-6F2D-DF13-98E097D5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62054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5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5545A0-DF53-C850-BFE5-DE1CBE934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5" t="16800" r="17350" b="12666"/>
          <a:stretch/>
        </p:blipFill>
        <p:spPr>
          <a:xfrm>
            <a:off x="381942" y="1632791"/>
            <a:ext cx="6497645" cy="4048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EF135E-610A-A2FC-05C2-E18351AFC8B8}"/>
              </a:ext>
            </a:extLst>
          </p:cNvPr>
          <p:cNvSpPr txBox="1"/>
          <p:nvPr/>
        </p:nvSpPr>
        <p:spPr>
          <a:xfrm>
            <a:off x="2248433" y="5919347"/>
            <a:ext cx="3651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 заявления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9392F-5A35-B70E-EEB7-50683E0795AD}"/>
              </a:ext>
            </a:extLst>
          </p:cNvPr>
          <p:cNvSpPr txBox="1"/>
          <p:nvPr/>
        </p:nvSpPr>
        <p:spPr>
          <a:xfrm>
            <a:off x="6964680" y="1632791"/>
            <a:ext cx="48453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Необходимые документы: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письменное заявление за подписью руководителя, указывается наименование товара, количество, пункт отправления, страна назначения, наименование и адрес грузополучателя, средства транспорта, маршрут следования, количество сертификатов, фамилия и служебный телефон исполнителя;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акт экспертизы, выданный экспертной организацией;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 исключительных случаях по требованию ТПП может предоставить другие документы, подтверждающие происхождение товара.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927F3-014B-AD0C-139B-6E00D1F9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402812"/>
            <a:ext cx="10454640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 общей формы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2DC8D-8AFF-6F2D-DF13-98E097D5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62054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 descr="1 - 0003.jpg">
            <a:extLst>
              <a:ext uri="{FF2B5EF4-FFF2-40B4-BE49-F238E27FC236}">
                <a16:creationId xmlns:a16="http://schemas.microsoft.com/office/drawing/2014/main" id="{567F8062-67CA-D117-DC1C-C6D8F066F9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07" y="1323154"/>
            <a:ext cx="3738663" cy="528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C6E2B6-D9E4-911C-2431-984383ED53AB}"/>
              </a:ext>
            </a:extLst>
          </p:cNvPr>
          <p:cNvSpPr txBox="1"/>
          <p:nvPr/>
        </p:nvSpPr>
        <p:spPr>
          <a:xfrm>
            <a:off x="4873752" y="1402372"/>
            <a:ext cx="6975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/>
              <a:t>Сертификаты происхождения товаров общей формы</a:t>
            </a:r>
            <a:r>
              <a:rPr lang="ru-RU" dirty="0"/>
              <a:t>, выдаются на товары, экспортируемые во все страны за исключением стран СНГ.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Оформляется на английском или русском языках</a:t>
            </a:r>
            <a:r>
              <a:rPr lang="ru-RU" sz="1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5C73C-BAAA-20EC-5581-122775F42805}"/>
              </a:ext>
            </a:extLst>
          </p:cNvPr>
          <p:cNvSpPr txBox="1"/>
          <p:nvPr/>
        </p:nvSpPr>
        <p:spPr>
          <a:xfrm>
            <a:off x="4873751" y="4353055"/>
            <a:ext cx="6975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Бланк оформляется ТПП,  при этом делается копия заполненного сертификата. По письменной просьбе может быть выдана копия. В графе № 4 ставится штамп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en-US" dirty="0">
                <a:solidFill>
                  <a:srgbClr val="FF0000"/>
                </a:solidFill>
              </a:rPr>
              <a:t>Copy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D075D-2AB6-C56E-F6BE-9DD821E29196}"/>
              </a:ext>
            </a:extLst>
          </p:cNvPr>
          <p:cNvSpPr txBox="1"/>
          <p:nvPr/>
        </p:nvSpPr>
        <p:spPr>
          <a:xfrm>
            <a:off x="4873752" y="2705721"/>
            <a:ext cx="697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Бланки изготовлены типографским способом со степенями защиты, </a:t>
            </a:r>
            <a:r>
              <a:rPr lang="ru-RU" b="1" dirty="0"/>
              <a:t>цвет бланка – светло-коричневого цвета.</a:t>
            </a:r>
          </a:p>
          <a:p>
            <a:endParaRPr lang="ru-RU" dirty="0"/>
          </a:p>
          <a:p>
            <a:pPr algn="just"/>
            <a:r>
              <a:rPr lang="ru-RU" dirty="0"/>
              <a:t>В верхнем углу бланка указан отпечатанный типографским способом номер бланка.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4D424-FA2A-BD0F-6F6F-97A55E0EDEFC}"/>
              </a:ext>
            </a:extLst>
          </p:cNvPr>
          <p:cNvSpPr txBox="1"/>
          <p:nvPr/>
        </p:nvSpPr>
        <p:spPr>
          <a:xfrm>
            <a:off x="4873751" y="5443766"/>
            <a:ext cx="697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случае утраты оригинала по письменной просьбе может выдаваться дубликат. В графе № 4 ставится штамп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en-US" dirty="0">
                <a:solidFill>
                  <a:srgbClr val="FF0000"/>
                </a:solidFill>
              </a:rPr>
              <a:t>Duplicate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FC48F9-5C1B-637D-C2B2-10153861F61D}"/>
              </a:ext>
            </a:extLst>
          </p:cNvPr>
          <p:cNvSpPr/>
          <p:nvPr/>
        </p:nvSpPr>
        <p:spPr>
          <a:xfrm>
            <a:off x="3535052" y="1488536"/>
            <a:ext cx="820132" cy="377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116126F-9375-6E2E-65A4-AD0C86010459}"/>
              </a:ext>
            </a:extLst>
          </p:cNvPr>
          <p:cNvSpPr/>
          <p:nvPr/>
        </p:nvSpPr>
        <p:spPr>
          <a:xfrm>
            <a:off x="1410453" y="3657600"/>
            <a:ext cx="414779" cy="5254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DF08-F0CF-190D-FFB3-9575758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0" y="440519"/>
            <a:ext cx="10419761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 формы СТ-1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61176-F90C-46D5-4174-CD312B3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71935-900F-210A-EBD5-C320CCE9C73E}"/>
              </a:ext>
            </a:extLst>
          </p:cNvPr>
          <p:cNvSpPr txBox="1"/>
          <p:nvPr/>
        </p:nvSpPr>
        <p:spPr>
          <a:xfrm>
            <a:off x="6921560" y="1423017"/>
            <a:ext cx="51023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Необходимые документы: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письменное заявление за подписью руководителя, указывается наименование товара, количество, пункт отправления, страна назначения, наименование и адрес грузополучателя, средства транспорта, маршрут следования, количество сертификатов, фамилия и служебный телефон исполнителя+ возможные особенности;</a:t>
            </a:r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акт экспертизы, выданный экспертной организацией;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algn="just"/>
            <a:r>
              <a:rPr lang="ru-RU" dirty="0"/>
              <a:t>Декларантом может быть: экспортер, грузоотправитель товара или лица, представляющее их интересы, импортер, грузополучатель или лица, представляющее их интересы;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9BE452-716B-C1E7-A030-CB05F90EF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0" t="18934" r="17800" b="10933"/>
          <a:stretch/>
        </p:blipFill>
        <p:spPr>
          <a:xfrm>
            <a:off x="487680" y="1423017"/>
            <a:ext cx="6361176" cy="40119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35DD71-BBA0-F118-A852-DE2CE57E65D7}"/>
              </a:ext>
            </a:extLst>
          </p:cNvPr>
          <p:cNvSpPr txBox="1"/>
          <p:nvPr/>
        </p:nvSpPr>
        <p:spPr>
          <a:xfrm>
            <a:off x="2211857" y="5794797"/>
            <a:ext cx="2479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143624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DF08-F0CF-190D-FFB3-9575758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0" y="440519"/>
            <a:ext cx="10419761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 формы СТ-1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61176-F90C-46D5-4174-CD312B3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1382" y="6433491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 descr="1 - 0002.jpg">
            <a:extLst>
              <a:ext uri="{FF2B5EF4-FFF2-40B4-BE49-F238E27FC236}">
                <a16:creationId xmlns:a16="http://schemas.microsoft.com/office/drawing/2014/main" id="{078252D0-B538-C3BA-1F9D-39F72867A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60" y="1332300"/>
            <a:ext cx="3744896" cy="531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8D9A8B-2C71-4289-1E62-BFC8B0131AAA}"/>
              </a:ext>
            </a:extLst>
          </p:cNvPr>
          <p:cNvSpPr txBox="1"/>
          <p:nvPr/>
        </p:nvSpPr>
        <p:spPr>
          <a:xfrm>
            <a:off x="4608576" y="1332300"/>
            <a:ext cx="7269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Сертификаты формы СТ-1 являются преференциальными. </a:t>
            </a:r>
            <a:r>
              <a:rPr lang="ru-RU" dirty="0"/>
              <a:t>При наличии преференциальных сертификатов российские товары полностью или частично освобождаются от таможенных пошлин в стране ввоза.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20CB7-7962-83E8-02BB-CC1F9C045A66}"/>
              </a:ext>
            </a:extLst>
          </p:cNvPr>
          <p:cNvSpPr txBox="1"/>
          <p:nvPr/>
        </p:nvSpPr>
        <p:spPr>
          <a:xfrm>
            <a:off x="4608576" y="2380780"/>
            <a:ext cx="7269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Выдаются на товары, вывозимые из РФ в государства-участники СНГ, Грузию, Абхазию, Южную Осетию.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A54C1-93BA-30BC-D799-A67E1F8E1368}"/>
              </a:ext>
            </a:extLst>
          </p:cNvPr>
          <p:cNvSpPr txBox="1"/>
          <p:nvPr/>
        </p:nvSpPr>
        <p:spPr>
          <a:xfrm>
            <a:off x="4608576" y="3152261"/>
            <a:ext cx="711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Бланк  имеет фон светло-зеленого оттенка  с отпечатанным </a:t>
            </a:r>
            <a:r>
              <a:rPr lang="ru-RU" dirty="0" err="1"/>
              <a:t>блокперфектным</a:t>
            </a:r>
            <a:r>
              <a:rPr lang="ru-RU" dirty="0"/>
              <a:t> рисунком по полю бланка.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54A3E-5D01-C711-53E2-E0064A24D768}"/>
              </a:ext>
            </a:extLst>
          </p:cNvPr>
          <p:cNvSpPr txBox="1"/>
          <p:nvPr/>
        </p:nvSpPr>
        <p:spPr>
          <a:xfrm>
            <a:off x="4629282" y="3923742"/>
            <a:ext cx="671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Сертификат СТ-1 оформляется и выдается </a:t>
            </a:r>
            <a:r>
              <a:rPr lang="ru-RU" dirty="0">
                <a:solidFill>
                  <a:srgbClr val="FF0000"/>
                </a:solidFill>
              </a:rPr>
              <a:t>на одну партию </a:t>
            </a:r>
            <a:r>
              <a:rPr lang="ru-RU" dirty="0"/>
              <a:t>товара.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A3873-46E5-AFCA-6511-93F199779EB5}"/>
              </a:ext>
            </a:extLst>
          </p:cNvPr>
          <p:cNvSpPr txBox="1"/>
          <p:nvPr/>
        </p:nvSpPr>
        <p:spPr>
          <a:xfrm>
            <a:off x="4629282" y="4418224"/>
            <a:ext cx="726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Срок применения сертификата СТ-1 составляет </a:t>
            </a:r>
            <a:r>
              <a:rPr lang="ru-RU" dirty="0">
                <a:solidFill>
                  <a:srgbClr val="FF0000"/>
                </a:solidFill>
              </a:rPr>
              <a:t>12 месяцев </a:t>
            </a:r>
            <a:r>
              <a:rPr lang="ru-RU" dirty="0"/>
              <a:t>со дня выдачи.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821C-6C3F-C9A3-40C8-9A17073CF5A6}"/>
              </a:ext>
            </a:extLst>
          </p:cNvPr>
          <p:cNvSpPr txBox="1"/>
          <p:nvPr/>
        </p:nvSpPr>
        <p:spPr>
          <a:xfrm>
            <a:off x="4629282" y="5064555"/>
            <a:ext cx="675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Заполнение сертификата на оборотной стороне </a:t>
            </a:r>
            <a:r>
              <a:rPr lang="ru-RU" dirty="0">
                <a:solidFill>
                  <a:srgbClr val="FF0000"/>
                </a:solidFill>
              </a:rPr>
              <a:t>не допускается.</a:t>
            </a:r>
            <a:r>
              <a:rPr lang="ru-RU" dirty="0"/>
              <a:t>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3B8B118-D709-6E33-71EB-3E3EFD9C2BD4}"/>
              </a:ext>
            </a:extLst>
          </p:cNvPr>
          <p:cNvSpPr/>
          <p:nvPr/>
        </p:nvSpPr>
        <p:spPr>
          <a:xfrm>
            <a:off x="3361316" y="1542123"/>
            <a:ext cx="820132" cy="377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65EEA3A-C861-2BDC-CCEF-C767C8F5DB9C}"/>
              </a:ext>
            </a:extLst>
          </p:cNvPr>
          <p:cNvSpPr/>
          <p:nvPr/>
        </p:nvSpPr>
        <p:spPr>
          <a:xfrm>
            <a:off x="1904229" y="3728360"/>
            <a:ext cx="414779" cy="5254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9BAEA-7CC2-D1FA-76B5-F24C9F325A06}"/>
              </a:ext>
            </a:extLst>
          </p:cNvPr>
          <p:cNvSpPr txBox="1"/>
          <p:nvPr/>
        </p:nvSpPr>
        <p:spPr>
          <a:xfrm>
            <a:off x="4629282" y="5572652"/>
            <a:ext cx="7097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Roboto" panose="02000000000000000000" pitchFamily="2" charset="0"/>
              </a:rPr>
              <a:t>При необходимости любое заинтересованное лицо может проверить СТ-1 для госзакупок с помощью </a:t>
            </a:r>
            <a:r>
              <a:rPr lang="ru-RU" sz="1600" b="1" i="0" u="none" strike="noStrike" dirty="0">
                <a:solidFill>
                  <a:srgbClr val="3F51B5"/>
                </a:solidFill>
                <a:effectLst/>
                <a:latin typeface="Roboto" panose="02000000000000000000" pitchFamily="2" charset="0"/>
                <a:hlinkClick r:id="rId4"/>
              </a:rPr>
              <a:t>общедоступного сервиса</a:t>
            </a:r>
            <a:r>
              <a:rPr lang="ru-RU" sz="1600" b="1" i="0" dirty="0">
                <a:solidFill>
                  <a:srgbClr val="1C1C2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на сайте ТПП России</a:t>
            </a:r>
            <a:r>
              <a:rPr lang="ru-RU" sz="1600" dirty="0">
                <a:latin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08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DF08-F0CF-190D-FFB3-9575758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0" y="440519"/>
            <a:ext cx="10419761" cy="6226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Оформление, удостоверение и выдача сертификатов о происхождении товаров, ввозимых из РФ в Республику Сербию (форма СТ-2)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61176-F90C-46D5-4174-CD312B3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17481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9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71935-900F-210A-EBD5-C320CCE9C73E}"/>
              </a:ext>
            </a:extLst>
          </p:cNvPr>
          <p:cNvSpPr txBox="1"/>
          <p:nvPr/>
        </p:nvSpPr>
        <p:spPr>
          <a:xfrm>
            <a:off x="6921560" y="1423017"/>
            <a:ext cx="51023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Необходимые документы: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письменное заявление за подписью руководителя, указывается наименование товара, количество, пункт отправления, страна назначения, наименование и адрес грузополучателя, средства транспорта, маршрут следования, количество сертификатов, фамилия и служебный телефон исполнителя+ возможные особенности;</a:t>
            </a:r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акт экспертизы, выданный экспертной организацией;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algn="just"/>
            <a:r>
              <a:rPr lang="ru-RU" dirty="0"/>
              <a:t>Декларантом может быть: экспортер, грузоотправитель товара или лица, представляющее их интересы, импортер, грузополучатель или лица, представляющее их интересы;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5DD71-BBA0-F118-A852-DE2CE57E65D7}"/>
              </a:ext>
            </a:extLst>
          </p:cNvPr>
          <p:cNvSpPr txBox="1"/>
          <p:nvPr/>
        </p:nvSpPr>
        <p:spPr>
          <a:xfrm>
            <a:off x="2211857" y="5794797"/>
            <a:ext cx="2479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 заявления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0EC630-A1C1-F89A-1E76-279EF92FD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0" t="20749" r="18142" b="11147"/>
          <a:stretch/>
        </p:blipFill>
        <p:spPr>
          <a:xfrm>
            <a:off x="391571" y="1677309"/>
            <a:ext cx="6496279" cy="40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25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1559</TotalTime>
  <Words>1567</Words>
  <Application>Microsoft Office PowerPoint</Application>
  <PresentationFormat>Широкоэкранный</PresentationFormat>
  <Paragraphs>128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Roboto</vt:lpstr>
      <vt:lpstr>Wingdings</vt:lpstr>
      <vt:lpstr>Crop</vt:lpstr>
      <vt:lpstr>Презентация PowerPoint</vt:lpstr>
      <vt:lpstr>Общие положения</vt:lpstr>
      <vt:lpstr>Критерии определения страны происхождения</vt:lpstr>
      <vt:lpstr>Перечень документов, предъявляемых эксперту </vt:lpstr>
      <vt:lpstr>Оформление, удостоверение и выдача сертификатов о происхождении товаров общей формы</vt:lpstr>
      <vt:lpstr>Оформление, удостоверение и выдача сертификатов о происхождении товаров общей формы</vt:lpstr>
      <vt:lpstr>Оформление, удостоверение и выдача сертификатов о происхождении товаров формы СТ-1</vt:lpstr>
      <vt:lpstr>Оформление, удостоверение и выдача сертификатов о происхождении товаров формы СТ-1</vt:lpstr>
      <vt:lpstr>Оформление, удостоверение и выдача сертификатов о происхождении товаров, ввозимых из РФ в Республику Сербию (форма СТ-2)</vt:lpstr>
      <vt:lpstr>Оформление, удостоверение и выдача сертификатов о происхождении товаров, ввозимых из РФ в Республику Сербию (форма СТ-2)</vt:lpstr>
      <vt:lpstr>Оформление, удостоверение и выдача сертификатов о происхождении товаров, ввозимых из РФ в Республику Сербию (форма СТ-3)</vt:lpstr>
      <vt:lpstr>Оформление, удостоверение и выдача сертификатов о происхождении товаров формы СТ-3 на товары, вывозимые из РФ в Исламскую Республику Иран</vt:lpstr>
      <vt:lpstr>Оформление, удостоверение и выдача сертификатов о происхождении товаров формы EAV на товары, ввозимые из РФ в Социалистическую Республику Вьетнам (EAV)</vt:lpstr>
      <vt:lpstr>Презентация PowerPoint</vt:lpstr>
      <vt:lpstr>Удостоверение документов, связанных с осуществлением внешнеэкономической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</cp:lastModifiedBy>
  <cp:revision>89</cp:revision>
  <cp:lastPrinted>2023-02-15T07:21:24Z</cp:lastPrinted>
  <dcterms:created xsi:type="dcterms:W3CDTF">2023-01-24T12:15:21Z</dcterms:created>
  <dcterms:modified xsi:type="dcterms:W3CDTF">2023-04-10T08:28:09Z</dcterms:modified>
</cp:coreProperties>
</file>