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2F42"/>
    <a:srgbClr val="DB0B1F"/>
    <a:srgbClr val="F75B6A"/>
    <a:srgbClr val="EB0B20"/>
    <a:srgbClr val="F5273B"/>
    <a:srgbClr val="F75363"/>
    <a:srgbClr val="666263"/>
    <a:srgbClr val="FF4519"/>
    <a:srgbClr val="FFAB97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-366" y="-102"/>
      </p:cViewPr>
      <p:guideLst>
        <p:guide orient="horz" pos="2183"/>
        <p:guide pos="3863"/>
        <p:guide pos="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EC7BFB8-84D4-4583-893A-9E6A918FC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0316BF1-6D82-4569-8E36-B2008AD24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9FA7248-CD10-43F0-9B1A-F4459501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193DDAB-2F3F-44A6-B83A-298D3A2F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1229BB1-A3D1-4C01-B45D-A67D7B46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456689-66BA-405E-9D04-CD503BE03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1A65FED-4771-461D-A1B1-20EAC2334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1A7CB4F-63F0-4C30-8F63-45E6E57D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F8EE5F8-147C-42F8-82E8-B1A20F07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24FD523-9997-4492-8DE9-63F73FB5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46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53B8F94-5EB1-48AF-8C51-4E670A017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38EA631-5BAB-41AA-B0DC-A7AEDF878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7F6C8C0-60D4-444C-9D89-F9373CB7C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744B346-8A1D-4549-996F-21FBF841F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AD588D6-D388-40DC-90E0-160C570A6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8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7CDC917-B413-4121-B69C-446C97BA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8AAF0B-54F3-4C8C-AC1A-F1571FF19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BDC51B0-3638-49C3-9A47-C21AF6C7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0475CBA-A31D-4C7D-8509-18D25C94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F8985DB-10CF-4014-88EA-601A758BF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5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576AA76-4206-4506-A8A8-C81E62E2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AD2AFB1-5DC7-4E53-896B-0AD1C0A8A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6E5A37C-65D7-40B7-9EAF-54D8CB0FB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9DB2D03-41E3-49B8-9016-A026D30B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C339508-2E61-4AF7-A2FF-E92B1590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21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E52231-4E8C-4A4F-AC04-2DE04555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F3C6BB-03AD-4229-8A67-4D957D7E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FFB0127-220A-4A57-804B-16B49AA0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4CF4DC8-FDDE-47E2-93DA-D71F94C1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AB4E58A-9471-43ED-A563-47545E0C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85F2FF2-0BDD-4B3E-89C6-96185687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58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EE5CEDD-26CC-4AF1-BA7C-5B717E847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177C917-7012-4687-8BE2-7E8BE598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F2288EF-9913-4B7F-BE75-A94014DC5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8F210CE-F570-412C-8CA6-7927C6451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6C2CED8-A8F6-4586-A50D-AA2AE815D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3A09905-3B43-485F-9DEF-BACBF3DD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A2E8D38-750E-469D-BE39-30FA6F79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C0E6A83-05A6-42CD-B2D7-199D8CE6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05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C4379F-6245-4F0A-AA02-FF44A8098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ADCCB1C-EE57-47D2-8181-58BFCC18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BA51711-6BAC-4531-9D68-EF9455F4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F3B0192-972F-4E3F-8F3F-03897B3B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19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85FD40C6-8F16-40BC-B5F3-0BEBC03C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B947D4D-3973-42BD-A592-ACBD1E25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1868040-47B4-4710-8522-F46A1758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18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93F79B2-317D-4080-846F-9EAF4D94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E1C4598-8066-4414-A4B6-656680C34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1109F2C-EAE7-4789-8AC5-1F342D67D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94232CD-4335-4DF0-B31D-65EDA6E30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2E1803B-19BF-49DD-B719-13242A47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DEDC84A5-EACA-4B1D-9503-F49C97B9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92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2E49F2-4AD6-4E27-AFD6-B17715EC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10AF0D91-3BCF-46EC-B513-F625F0A17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57B8957-B886-4125-9DD8-5943CFF99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30A81792-1A9A-403A-B041-437B0C5A8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B494B22-C190-4D47-A7A4-DF30ABA1A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B8E495A-235F-4C96-8C4D-1A861876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66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5FEBBB6-BE89-434D-AA35-B01455B92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1CCFF06-E3A9-480F-B108-3C0B1F7CF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7B6F9CB-DA76-436C-A251-8C5E57648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D1B75-9547-4FCB-A4ED-1AAC63FADCD2}" type="datetimeFigureOut">
              <a:rPr lang="ru-RU" smtClean="0"/>
              <a:t>23.09.2021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82497A6-F8C2-4D05-82D2-7D6E535D5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FE77C46-1CEC-4CAD-9525-A0A7DC1BF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0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registraciya-na-vebinar-kadasr.testograf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126E0A8D-984E-4304-B6C5-83FD7949AD5E}"/>
              </a:ext>
            </a:extLst>
          </p:cNvPr>
          <p:cNvSpPr/>
          <p:nvPr/>
        </p:nvSpPr>
        <p:spPr>
          <a:xfrm>
            <a:off x="9028579" y="997093"/>
            <a:ext cx="2385567" cy="470125"/>
          </a:xfrm>
          <a:prstGeom prst="rect">
            <a:avLst/>
          </a:prstGeom>
          <a:solidFill>
            <a:schemeClr val="accent2">
              <a:lumMod val="60000"/>
              <a:lumOff val="40000"/>
              <a:alpha val="87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75">
                <a:solidFill>
                  <a:schemeClr val="bg1">
                    <a:lumMod val="65000"/>
                  </a:schemeClr>
                </a:solidFill>
                <a:prstDash val="solid"/>
                <a:miter lim="800000"/>
              </a:ln>
              <a:solidFill>
                <a:schemeClr val="bg1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Полилиния: фигура 4">
            <a:extLst>
              <a:ext uri="{FF2B5EF4-FFF2-40B4-BE49-F238E27FC236}">
                <a16:creationId xmlns="" xmlns:a16="http://schemas.microsoft.com/office/drawing/2014/main" id="{2AD7FB37-D395-4DF5-B902-10EB23DD00AE}"/>
              </a:ext>
            </a:extLst>
          </p:cNvPr>
          <p:cNvSpPr/>
          <p:nvPr/>
        </p:nvSpPr>
        <p:spPr>
          <a:xfrm>
            <a:off x="-50058" y="3325003"/>
            <a:ext cx="7398734" cy="3541912"/>
          </a:xfrm>
          <a:custGeom>
            <a:avLst/>
            <a:gdLst>
              <a:gd name="connsiteX0" fmla="*/ 76200 w 6257925"/>
              <a:gd name="connsiteY0" fmla="*/ 0 h 6943725"/>
              <a:gd name="connsiteX1" fmla="*/ 4238625 w 6257925"/>
              <a:gd name="connsiteY1" fmla="*/ 19050 h 6943725"/>
              <a:gd name="connsiteX2" fmla="*/ 6257925 w 6257925"/>
              <a:gd name="connsiteY2" fmla="*/ 3476625 h 6943725"/>
              <a:gd name="connsiteX3" fmla="*/ 4229100 w 6257925"/>
              <a:gd name="connsiteY3" fmla="*/ 6943725 h 6943725"/>
              <a:gd name="connsiteX4" fmla="*/ 0 w 6257925"/>
              <a:gd name="connsiteY4" fmla="*/ 6934200 h 6943725"/>
              <a:gd name="connsiteX5" fmla="*/ 76200 w 6257925"/>
              <a:gd name="connsiteY5" fmla="*/ 0 h 694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7925" h="6943725">
                <a:moveTo>
                  <a:pt x="76200" y="0"/>
                </a:moveTo>
                <a:lnTo>
                  <a:pt x="4238625" y="19050"/>
                </a:lnTo>
                <a:lnTo>
                  <a:pt x="6257925" y="3476625"/>
                </a:lnTo>
                <a:lnTo>
                  <a:pt x="4229100" y="6943725"/>
                </a:lnTo>
                <a:lnTo>
                  <a:pt x="0" y="6934200"/>
                </a:lnTo>
                <a:lnTo>
                  <a:pt x="7620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87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3175">
                <a:solidFill>
                  <a:schemeClr val="bg1">
                    <a:lumMod val="65000"/>
                  </a:schemeClr>
                </a:solidFill>
                <a:prstDash val="solid"/>
                <a:miter lim="800000"/>
              </a:ln>
              <a:solidFill>
                <a:schemeClr val="bg1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2C86E4-ABBE-4413-B4AB-9A7868191E7F}"/>
              </a:ext>
            </a:extLst>
          </p:cNvPr>
          <p:cNvSpPr txBox="1"/>
          <p:nvPr/>
        </p:nvSpPr>
        <p:spPr>
          <a:xfrm>
            <a:off x="731686" y="-88951"/>
            <a:ext cx="3210550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smtClean="0">
                <a:solidFill>
                  <a:srgbClr val="C00000"/>
                </a:solidFill>
                <a:latin typeface="Franklin Gothic Demi Cond" panose="020B0706030402020204" pitchFamily="34" charset="0"/>
              </a:rPr>
              <a:t>5 </a:t>
            </a:r>
            <a:r>
              <a:rPr lang="ru-RU" sz="3600" b="1" dirty="0" smtClean="0">
                <a:solidFill>
                  <a:srgbClr val="C00000"/>
                </a:solidFill>
                <a:latin typeface="Franklin Gothic Demi Cond" panose="020B0706030402020204" pitchFamily="34" charset="0"/>
              </a:rPr>
              <a:t>октября  </a:t>
            </a:r>
            <a:endParaRPr lang="ru-RU" sz="3600" b="1" dirty="0">
              <a:solidFill>
                <a:srgbClr val="C00000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Franklin Gothic Demi Cond" panose="020B0706030402020204" pitchFamily="34" charset="0"/>
              </a:rPr>
              <a:t>10.00 </a:t>
            </a:r>
            <a:r>
              <a:rPr lang="ru-RU" sz="2800" b="1" dirty="0">
                <a:solidFill>
                  <a:srgbClr val="C00000"/>
                </a:solidFill>
                <a:latin typeface="Franklin Gothic Demi Cond" panose="020B0706030402020204" pitchFamily="34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Franklin Gothic Demi Cond" panose="020B0706030402020204" pitchFamily="34" charset="0"/>
              </a:rPr>
              <a:t>11.00 </a:t>
            </a:r>
            <a:r>
              <a:rPr lang="ru-RU" sz="2800" b="1" dirty="0" err="1">
                <a:solidFill>
                  <a:srgbClr val="C00000"/>
                </a:solidFill>
                <a:latin typeface="Franklin Gothic Demi Cond" panose="020B0706030402020204" pitchFamily="34" charset="0"/>
              </a:rPr>
              <a:t>мск</a:t>
            </a:r>
            <a:endParaRPr lang="ru-RU" sz="2800" b="1" dirty="0">
              <a:solidFill>
                <a:srgbClr val="C00000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EAB53C4-F5B7-4083-9A9D-AF829A826DF6}"/>
              </a:ext>
            </a:extLst>
          </p:cNvPr>
          <p:cNvSpPr txBox="1"/>
          <p:nvPr/>
        </p:nvSpPr>
        <p:spPr>
          <a:xfrm>
            <a:off x="27575" y="1032025"/>
            <a:ext cx="6611456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err="1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Вебинар</a:t>
            </a:r>
            <a:r>
              <a:rPr lang="ru-RU" sz="3000" b="1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 </a:t>
            </a:r>
            <a:r>
              <a:rPr lang="ru-RU" sz="30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ТПП </a:t>
            </a:r>
            <a:r>
              <a:rPr lang="ru-RU" sz="3000" b="1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РФ </a:t>
            </a:r>
            <a:r>
              <a:rPr lang="ru-RU" sz="30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«Определение </a:t>
            </a:r>
            <a:r>
              <a:rPr lang="ru-RU" sz="3000" b="1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кадастровой оценки для исчисления налога </a:t>
            </a:r>
            <a:endParaRPr lang="ru-RU" sz="3000" b="1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sz="30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на </a:t>
            </a:r>
            <a:r>
              <a:rPr lang="ru-RU" sz="3000" b="1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имущество</a:t>
            </a:r>
            <a:r>
              <a:rPr lang="ru-RU" sz="30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»</a:t>
            </a:r>
          </a:p>
          <a:p>
            <a:pPr algn="ctr"/>
            <a:r>
              <a:rPr lang="ru-RU" sz="29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Вы сможете узнать:</a:t>
            </a:r>
            <a:endParaRPr lang="ru-RU" sz="2900" b="1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95E2594-0FD6-4C68-88DA-94DB9D68D6DB}"/>
              </a:ext>
            </a:extLst>
          </p:cNvPr>
          <p:cNvSpPr txBox="1"/>
          <p:nvPr/>
        </p:nvSpPr>
        <p:spPr>
          <a:xfrm>
            <a:off x="9213287" y="892174"/>
            <a:ext cx="22008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Модератор</a:t>
            </a:r>
            <a:endParaRPr lang="ru-RU" sz="36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FC6C32F-6BB6-4852-8C6B-E87BE62AD22F}"/>
              </a:ext>
            </a:extLst>
          </p:cNvPr>
          <p:cNvSpPr txBox="1"/>
          <p:nvPr/>
        </p:nvSpPr>
        <p:spPr>
          <a:xfrm>
            <a:off x="8934959" y="1553010"/>
            <a:ext cx="31675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Елена </a:t>
            </a: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Дыбова,</a:t>
            </a:r>
            <a:endParaRPr lang="ru-RU" sz="26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r>
              <a:rPr lang="ru-RU" sz="2200" dirty="0">
                <a:solidFill>
                  <a:srgbClr val="044285"/>
                </a:solidFill>
                <a:latin typeface="Franklin Gothic Medium" panose="020B0603020102020204" pitchFamily="34" charset="0"/>
              </a:rPr>
              <a:t>Вице-президент ТПП РФ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F32FB68-71D6-496E-8B32-5EDB0D689AE5}"/>
              </a:ext>
            </a:extLst>
          </p:cNvPr>
          <p:cNvSpPr txBox="1"/>
          <p:nvPr/>
        </p:nvSpPr>
        <p:spPr>
          <a:xfrm>
            <a:off x="8313" y="3442283"/>
            <a:ext cx="622907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Когда и кем проводится переоценка </a:t>
            </a:r>
          </a:p>
          <a:p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 </a:t>
            </a: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     кадастровой стоимости недвижимости?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Как </a:t>
            </a:r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заранее </a:t>
            </a: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узнать сложившийся размер оценки и рассчитать налог? </a:t>
            </a:r>
            <a:endParaRPr lang="ru-RU" sz="26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Можно ли оспорить и кратно снизить результаты оценки и сумму налога?</a:t>
            </a:r>
            <a:endParaRPr lang="ru-RU" sz="26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Как это сделать без </a:t>
            </a:r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потерь времени </a:t>
            </a:r>
            <a:endParaRPr lang="ru-RU" sz="2600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 </a:t>
            </a: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     и </a:t>
            </a:r>
            <a:r>
              <a:rPr lang="ru-RU" sz="26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денег</a:t>
            </a:r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?</a:t>
            </a:r>
            <a:endParaRPr lang="ru-RU" sz="26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11CB5D-5806-4EE1-B7DC-54666FB04F4E}"/>
              </a:ext>
            </a:extLst>
          </p:cNvPr>
          <p:cNvSpPr txBox="1"/>
          <p:nvPr/>
        </p:nvSpPr>
        <p:spPr>
          <a:xfrm>
            <a:off x="6132460" y="6105269"/>
            <a:ext cx="5954331" cy="7386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200" dirty="0">
                <a:solidFill>
                  <a:srgbClr val="044285"/>
                </a:solidFill>
                <a:latin typeface="Franklin Gothic Demi Cond" panose="020B0706030402020204" pitchFamily="34" charset="0"/>
              </a:rPr>
              <a:t>Регистрация по ссылке:</a:t>
            </a:r>
          </a:p>
          <a:p>
            <a:r>
              <a:rPr lang="en-US" sz="2000" dirty="0">
                <a:solidFill>
                  <a:srgbClr val="044285"/>
                </a:solidFill>
                <a:latin typeface="Franklin Gothic Demi Cond" panose="020B0706030402020204" pitchFamily="34" charset="0"/>
                <a:hlinkClick r:id="rId2"/>
              </a:rPr>
              <a:t>https://</a:t>
            </a:r>
            <a:r>
              <a:rPr lang="en-US" sz="2000" dirty="0" smtClean="0">
                <a:solidFill>
                  <a:srgbClr val="044285"/>
                </a:solidFill>
                <a:latin typeface="Franklin Gothic Demi Cond" panose="020B0706030402020204" pitchFamily="34" charset="0"/>
                <a:hlinkClick r:id="rId2"/>
              </a:rPr>
              <a:t>registraciya-na-vebinar-kadasr.testograf.ru</a:t>
            </a:r>
            <a:r>
              <a:rPr lang="ru-RU" sz="2000" dirty="0" smtClean="0">
                <a:solidFill>
                  <a:srgbClr val="044285"/>
                </a:solidFill>
                <a:latin typeface="Franklin Gothic Demi Cond" panose="020B0706030402020204" pitchFamily="34" charset="0"/>
                <a:hlinkClick r:id="rId2"/>
              </a:rPr>
              <a:t>/</a:t>
            </a:r>
            <a:endParaRPr lang="ru-RU" sz="20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5" name="Рисунок 24" descr="Изображение выглядит как рисунок, легкий&#10;&#10;Автоматически созданное описание">
            <a:extLst>
              <a:ext uri="{FF2B5EF4-FFF2-40B4-BE49-F238E27FC236}">
                <a16:creationId xmlns="" xmlns:a16="http://schemas.microsoft.com/office/drawing/2014/main" id="{FBDBADA4-0853-43FA-8A6D-9C39D1A0895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9579" y="3325003"/>
            <a:ext cx="572761" cy="572761"/>
          </a:xfrm>
          <a:prstGeom prst="rect">
            <a:avLst/>
          </a:prstGeom>
        </p:spPr>
      </p:pic>
      <p:pic>
        <p:nvPicPr>
          <p:cNvPr id="40" name="Рисунок 39" descr="Изображение выглядит как знак, тарелка, улица&#10;&#10;Автоматически созданное описание">
            <a:extLst>
              <a:ext uri="{FF2B5EF4-FFF2-40B4-BE49-F238E27FC236}">
                <a16:creationId xmlns="" xmlns:a16="http://schemas.microsoft.com/office/drawing/2014/main" id="{EA927CC9-A58A-449A-A3AE-763D15721A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70962" y="5149871"/>
            <a:ext cx="583857" cy="583857"/>
          </a:xfrm>
          <a:prstGeom prst="rect">
            <a:avLst/>
          </a:prstGeom>
        </p:spPr>
      </p:pic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B6027018-7382-4210-AE05-D99CD33CB534}"/>
              </a:ext>
            </a:extLst>
          </p:cNvPr>
          <p:cNvSpPr/>
          <p:nvPr/>
        </p:nvSpPr>
        <p:spPr>
          <a:xfrm>
            <a:off x="9115426" y="2747620"/>
            <a:ext cx="2298720" cy="470125"/>
          </a:xfrm>
          <a:prstGeom prst="rect">
            <a:avLst/>
          </a:prstGeom>
          <a:solidFill>
            <a:schemeClr val="accent2">
              <a:lumMod val="60000"/>
              <a:lumOff val="40000"/>
              <a:alpha val="87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3175">
                <a:solidFill>
                  <a:schemeClr val="bg1">
                    <a:lumMod val="65000"/>
                  </a:schemeClr>
                </a:solidFill>
                <a:prstDash val="solid"/>
                <a:miter lim="800000"/>
              </a:ln>
              <a:solidFill>
                <a:schemeClr val="bg1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E4D0B733-5886-4C40-9DF5-56A03C85F4F1}"/>
              </a:ext>
            </a:extLst>
          </p:cNvPr>
          <p:cNvSpPr txBox="1"/>
          <p:nvPr/>
        </p:nvSpPr>
        <p:spPr>
          <a:xfrm>
            <a:off x="9287384" y="2667211"/>
            <a:ext cx="148630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5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Спикер</a:t>
            </a:r>
            <a:endParaRPr lang="ru-RU" sz="35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="" xmlns:a16="http://schemas.microsoft.com/office/drawing/2014/main" id="{C93E43C1-D239-42CF-9210-58FA8B62F5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5851" y="139056"/>
            <a:ext cx="3877416" cy="696992"/>
          </a:xfrm>
          <a:prstGeom prst="rect">
            <a:avLst/>
          </a:prstGeom>
        </p:spPr>
      </p:pic>
      <p:pic>
        <p:nvPicPr>
          <p:cNvPr id="1032" name="Picture 8">
            <a:extLst>
              <a:ext uri="{FF2B5EF4-FFF2-40B4-BE49-F238E27FC236}">
                <a16:creationId xmlns="" xmlns:a16="http://schemas.microsoft.com/office/drawing/2014/main" id="{343083CD-77A9-4C83-A181-E1EC82AEA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36971" y="-88951"/>
            <a:ext cx="909981" cy="90998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12" t="15076" r="26276" b="20630"/>
          <a:stretch/>
        </p:blipFill>
        <p:spPr bwMode="auto">
          <a:xfrm>
            <a:off x="523096" y="6049"/>
            <a:ext cx="573893" cy="82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8934959" y="3260975"/>
            <a:ext cx="308609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Марина Карпова, </a:t>
            </a:r>
            <a:r>
              <a:rPr lang="ru-RU" sz="2200" dirty="0">
                <a:solidFill>
                  <a:srgbClr val="044285"/>
                </a:solidFill>
                <a:latin typeface="Franklin Gothic Medium" panose="020B0603020102020204" pitchFamily="34" charset="0"/>
              </a:rPr>
              <a:t>Заместитель председателя</a:t>
            </a:r>
          </a:p>
          <a:p>
            <a:r>
              <a:rPr lang="ru-RU" sz="2200" dirty="0" smtClean="0">
                <a:solidFill>
                  <a:srgbClr val="044285"/>
                </a:solidFill>
                <a:latin typeface="Franklin Gothic Medium" panose="020B0603020102020204" pitchFamily="34" charset="0"/>
              </a:rPr>
              <a:t>Комитет </a:t>
            </a:r>
            <a:r>
              <a:rPr lang="ru-RU" sz="2200" dirty="0">
                <a:solidFill>
                  <a:srgbClr val="044285"/>
                </a:solidFill>
                <a:latin typeface="Franklin Gothic Medium" panose="020B0603020102020204" pitchFamily="34" charset="0"/>
              </a:rPr>
              <a:t>ТПП РФ по предпринимательству в сфере экономики </a:t>
            </a:r>
            <a:r>
              <a:rPr lang="ru-RU" sz="2200" dirty="0" smtClean="0">
                <a:solidFill>
                  <a:srgbClr val="044285"/>
                </a:solidFill>
                <a:latin typeface="Franklin Gothic Medium" panose="020B0603020102020204" pitchFamily="34" charset="0"/>
              </a:rPr>
              <a:t>недвижимости</a:t>
            </a:r>
            <a:endParaRPr lang="ru-RU" sz="22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604" y="1092736"/>
            <a:ext cx="1876982" cy="17593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>
                <a:lumMod val="65000"/>
              </a:schemeClr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604" y="3142931"/>
            <a:ext cx="1876982" cy="178651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bg1">
                <a:lumMod val="65000"/>
              </a:schemeClr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87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4151</TotalTime>
  <Words>95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ved max</dc:creator>
  <cp:lastModifiedBy>Гусев Алексей Витальевич</cp:lastModifiedBy>
  <cp:revision>80</cp:revision>
  <dcterms:created xsi:type="dcterms:W3CDTF">2020-04-13T16:51:38Z</dcterms:created>
  <dcterms:modified xsi:type="dcterms:W3CDTF">2021-09-23T15:07:00Z</dcterms:modified>
</cp:coreProperties>
</file>